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0" r:id="rId7"/>
    <p:sldId id="258" r:id="rId8"/>
    <p:sldId id="276" r:id="rId9"/>
    <p:sldId id="277" r:id="rId10"/>
    <p:sldId id="259" r:id="rId11"/>
    <p:sldId id="275" r:id="rId12"/>
    <p:sldId id="271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202" y="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21.04.2024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21.04.2024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55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35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84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7" y="153227"/>
            <a:ext cx="5334353" cy="327577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ИИ для детекции курящих людей на станциях </a:t>
            </a:r>
            <a:r>
              <a:rPr lang="ru-RU" sz="4400" dirty="0" err="1"/>
              <a:t>рдж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Для чего?</a:t>
            </a:r>
            <a:endParaRPr lang="ru-RU" b="1" dirty="0"/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Конкурс нужен нам для изучения командной работы и проверки софт-скиллов, изучения новых тем и улучшения критического мышления.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907CCBB-B402-47C0-8278-4AC4580049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42" y="635162"/>
            <a:ext cx="2095725" cy="575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Задача</a:t>
            </a:r>
            <a:endParaRPr lang="ru-RU" dirty="0"/>
          </a:p>
        </p:txBody>
      </p:sp>
      <p:sp>
        <p:nvSpPr>
          <p:cNvPr id="76" name="Текст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3161" y="1592897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1. Сбор изображений и видеорядов с курящими</a:t>
            </a:r>
          </a:p>
        </p:txBody>
      </p:sp>
      <p:sp>
        <p:nvSpPr>
          <p:cNvPr id="97" name="Текст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4971" y="3369037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2. Аннотация данных</a:t>
            </a:r>
          </a:p>
        </p:txBody>
      </p:sp>
      <p:sp>
        <p:nvSpPr>
          <p:cNvPr id="99" name="Текст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46514" y="5041524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3. Предобработка данных</a:t>
            </a:r>
          </a:p>
        </p:txBody>
      </p:sp>
      <p:sp>
        <p:nvSpPr>
          <p:cNvPr id="101" name="Текст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6385" y="5303134"/>
            <a:ext cx="3008631" cy="3481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4. Выбор архитектуры нейронной сети</a:t>
            </a:r>
          </a:p>
        </p:txBody>
      </p:sp>
      <p:sp>
        <p:nvSpPr>
          <p:cNvPr id="25" name="Текст 100">
            <a:extLst>
              <a:ext uri="{FF2B5EF4-FFF2-40B4-BE49-F238E27FC236}">
                <a16:creationId xmlns:a16="http://schemas.microsoft.com/office/drawing/2014/main" id="{C07E9608-9146-44FE-B6B6-6CCCD26A62AB}"/>
              </a:ext>
            </a:extLst>
          </p:cNvPr>
          <p:cNvSpPr txBox="1">
            <a:spLocks/>
          </p:cNvSpPr>
          <p:nvPr/>
        </p:nvSpPr>
        <p:spPr>
          <a:xfrm>
            <a:off x="3087369" y="3515136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5. Обучение нейросети</a:t>
            </a:r>
          </a:p>
        </p:txBody>
      </p:sp>
      <p:sp>
        <p:nvSpPr>
          <p:cNvPr id="26" name="Текст 100">
            <a:extLst>
              <a:ext uri="{FF2B5EF4-FFF2-40B4-BE49-F238E27FC236}">
                <a16:creationId xmlns:a16="http://schemas.microsoft.com/office/drawing/2014/main" id="{078905C4-7C23-45E9-8585-F6220CA2B3E1}"/>
              </a:ext>
            </a:extLst>
          </p:cNvPr>
          <p:cNvSpPr txBox="1">
            <a:spLocks/>
          </p:cNvSpPr>
          <p:nvPr/>
        </p:nvSpPr>
        <p:spPr>
          <a:xfrm>
            <a:off x="3283312" y="1930970"/>
            <a:ext cx="3008631" cy="348162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6. Интеграция и тестирование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DBECE2-E9D1-480E-81E7-95FCA356C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58" y="1985986"/>
            <a:ext cx="3174603" cy="3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729" y="875564"/>
            <a:ext cx="5280520" cy="1309648"/>
          </a:xfrm>
        </p:spPr>
        <p:txBody>
          <a:bodyPr rtlCol="0"/>
          <a:lstStyle>
            <a:defPPr>
              <a:defRPr lang="ru-RU"/>
            </a:defPPr>
          </a:lstStyle>
          <a:p>
            <a:pPr algn="r" rtl="0"/>
            <a:r>
              <a:rPr lang="ru-RU" b="1" dirty="0"/>
              <a:t>Технологии, которые мы использовали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95463" y="346929"/>
            <a:ext cx="2968494" cy="5774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Архитектура </a:t>
            </a:r>
            <a:r>
              <a:rPr lang="en-US" b="1" dirty="0"/>
              <a:t>YOLO (You Only Look Once)</a:t>
            </a:r>
            <a:endParaRPr lang="ru-RU" b="1" dirty="0"/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95463" y="924359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Выбор пал на неё из-за своей скорости и точности, она лучше всего справляется по обнаружению объектов</a:t>
            </a:r>
          </a:p>
        </p:txBody>
      </p:sp>
      <p:sp>
        <p:nvSpPr>
          <p:cNvPr id="25" name="Текст 40">
            <a:extLst>
              <a:ext uri="{FF2B5EF4-FFF2-40B4-BE49-F238E27FC236}">
                <a16:creationId xmlns:a16="http://schemas.microsoft.com/office/drawing/2014/main" id="{34888502-7A9D-4171-9F69-64F71C01BE0C}"/>
              </a:ext>
            </a:extLst>
          </p:cNvPr>
          <p:cNvSpPr txBox="1">
            <a:spLocks/>
          </p:cNvSpPr>
          <p:nvPr/>
        </p:nvSpPr>
        <p:spPr>
          <a:xfrm>
            <a:off x="2596809" y="2524954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Roboflow</a:t>
            </a:r>
          </a:p>
        </p:txBody>
      </p:sp>
      <p:sp>
        <p:nvSpPr>
          <p:cNvPr id="26" name="Текст 41">
            <a:extLst>
              <a:ext uri="{FF2B5EF4-FFF2-40B4-BE49-F238E27FC236}">
                <a16:creationId xmlns:a16="http://schemas.microsoft.com/office/drawing/2014/main" id="{A710D7FA-5B1E-428A-A086-62DACE52DBDF}"/>
              </a:ext>
            </a:extLst>
          </p:cNvPr>
          <p:cNvSpPr txBox="1">
            <a:spLocks/>
          </p:cNvSpPr>
          <p:nvPr/>
        </p:nvSpPr>
        <p:spPr>
          <a:xfrm>
            <a:off x="2596809" y="2762643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Удобный инструмент для аннотирования изображений для определения объектов, аугментации изображений и более прогрессивному обучению нашей ИИ</a:t>
            </a:r>
          </a:p>
        </p:txBody>
      </p:sp>
      <p:sp>
        <p:nvSpPr>
          <p:cNvPr id="27" name="Текст 40">
            <a:extLst>
              <a:ext uri="{FF2B5EF4-FFF2-40B4-BE49-F238E27FC236}">
                <a16:creationId xmlns:a16="http://schemas.microsoft.com/office/drawing/2014/main" id="{3D91E2FC-6FBB-40BF-97DF-F28154D390F2}"/>
              </a:ext>
            </a:extLst>
          </p:cNvPr>
          <p:cNvSpPr txBox="1">
            <a:spLocks/>
          </p:cNvSpPr>
          <p:nvPr/>
        </p:nvSpPr>
        <p:spPr>
          <a:xfrm>
            <a:off x="4384426" y="4755712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Kaggele</a:t>
            </a:r>
          </a:p>
        </p:txBody>
      </p:sp>
      <p:sp>
        <p:nvSpPr>
          <p:cNvPr id="28" name="Текст 41">
            <a:extLst>
              <a:ext uri="{FF2B5EF4-FFF2-40B4-BE49-F238E27FC236}">
                <a16:creationId xmlns:a16="http://schemas.microsoft.com/office/drawing/2014/main" id="{C0EDA042-91A1-4981-8C1C-2876D6F5C02F}"/>
              </a:ext>
            </a:extLst>
          </p:cNvPr>
          <p:cNvSpPr txBox="1">
            <a:spLocks/>
          </p:cNvSpPr>
          <p:nvPr/>
        </p:nvSpPr>
        <p:spPr>
          <a:xfrm>
            <a:off x="4384426" y="5062327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Полезная соцсеть, в которой можно найти дополнительные наборы данных для вашего </a:t>
            </a:r>
            <a:r>
              <a:rPr lang="en-US" dirty="0"/>
              <a:t>dataset’a</a:t>
            </a:r>
            <a:r>
              <a:rPr lang="ru-RU" dirty="0"/>
              <a:t> от других пользователей</a:t>
            </a:r>
          </a:p>
        </p:txBody>
      </p:sp>
      <p:sp>
        <p:nvSpPr>
          <p:cNvPr id="29" name="Текст 40">
            <a:extLst>
              <a:ext uri="{FF2B5EF4-FFF2-40B4-BE49-F238E27FC236}">
                <a16:creationId xmlns:a16="http://schemas.microsoft.com/office/drawing/2014/main" id="{E38581E8-E7E4-4915-901E-1D7C8B198862}"/>
              </a:ext>
            </a:extLst>
          </p:cNvPr>
          <p:cNvSpPr txBox="1">
            <a:spLocks/>
          </p:cNvSpPr>
          <p:nvPr/>
        </p:nvSpPr>
        <p:spPr>
          <a:xfrm>
            <a:off x="7441520" y="5250982"/>
            <a:ext cx="1376194" cy="30661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</a:t>
            </a:r>
          </a:p>
        </p:txBody>
      </p:sp>
      <p:sp>
        <p:nvSpPr>
          <p:cNvPr id="30" name="Текст 41">
            <a:extLst>
              <a:ext uri="{FF2B5EF4-FFF2-40B4-BE49-F238E27FC236}">
                <a16:creationId xmlns:a16="http://schemas.microsoft.com/office/drawing/2014/main" id="{E164AF1A-86FD-48BE-A400-2181853A9E72}"/>
              </a:ext>
            </a:extLst>
          </p:cNvPr>
          <p:cNvSpPr txBox="1">
            <a:spLocks/>
          </p:cNvSpPr>
          <p:nvPr/>
        </p:nvSpPr>
        <p:spPr>
          <a:xfrm>
            <a:off x="7441520" y="5557597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 с удобным интерфейсом и функцией</a:t>
            </a:r>
            <a:r>
              <a:rPr lang="en-US" dirty="0"/>
              <a:t> </a:t>
            </a:r>
            <a:r>
              <a:rPr lang="ru-RU" dirty="0"/>
              <a:t>«упаковки» ИИ со всем её окружением </a:t>
            </a:r>
          </a:p>
        </p:txBody>
      </p:sp>
      <p:sp>
        <p:nvSpPr>
          <p:cNvPr id="31" name="Текст 40">
            <a:extLst>
              <a:ext uri="{FF2B5EF4-FFF2-40B4-BE49-F238E27FC236}">
                <a16:creationId xmlns:a16="http://schemas.microsoft.com/office/drawing/2014/main" id="{5FCF1C0A-E112-48ED-B6DE-EC50D4C30564}"/>
              </a:ext>
            </a:extLst>
          </p:cNvPr>
          <p:cNvSpPr txBox="1">
            <a:spLocks/>
          </p:cNvSpPr>
          <p:nvPr/>
        </p:nvSpPr>
        <p:spPr>
          <a:xfrm>
            <a:off x="9310002" y="3732964"/>
            <a:ext cx="2968494" cy="30474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HTML &amp; CSS</a:t>
            </a:r>
            <a:r>
              <a:rPr lang="ru-RU" dirty="0"/>
              <a:t> </a:t>
            </a:r>
            <a:r>
              <a:rPr lang="en-US" dirty="0"/>
              <a:t>&amp; PYTHON</a:t>
            </a:r>
          </a:p>
        </p:txBody>
      </p:sp>
      <p:sp>
        <p:nvSpPr>
          <p:cNvPr id="32" name="Текст 41">
            <a:extLst>
              <a:ext uri="{FF2B5EF4-FFF2-40B4-BE49-F238E27FC236}">
                <a16:creationId xmlns:a16="http://schemas.microsoft.com/office/drawing/2014/main" id="{6EA24B1E-317F-43F6-B3B1-52E988C59E3C}"/>
              </a:ext>
            </a:extLst>
          </p:cNvPr>
          <p:cNvSpPr txBox="1">
            <a:spLocks/>
          </p:cNvSpPr>
          <p:nvPr/>
        </p:nvSpPr>
        <p:spPr>
          <a:xfrm>
            <a:off x="9318229" y="4037705"/>
            <a:ext cx="2556579" cy="174262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Создание сайта</a:t>
            </a:r>
            <a:r>
              <a:rPr lang="en-US" dirty="0"/>
              <a:t> </a:t>
            </a:r>
            <a:r>
              <a:rPr lang="ru-RU" dirty="0"/>
              <a:t>и интеграция самой модели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C36D27-AE1C-4E1B-87EF-CD49DF44F6CA}"/>
              </a:ext>
            </a:extLst>
          </p:cNvPr>
          <p:cNvCxnSpPr>
            <a:cxnSpLocks/>
          </p:cNvCxnSpPr>
          <p:nvPr/>
        </p:nvCxnSpPr>
        <p:spPr>
          <a:xfrm rot="10800000">
            <a:off x="5381173" y="656609"/>
            <a:ext cx="1476830" cy="562597"/>
          </a:xfrm>
          <a:prstGeom prst="curvedConnector3">
            <a:avLst>
              <a:gd name="adj1" fmla="val 50000"/>
            </a:avLst>
          </a:prstGeom>
          <a:ln w="31750" cap="rnd">
            <a:rou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E47E23-09A4-4E74-97B1-AA8854BAEE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4427" y="1944395"/>
            <a:ext cx="2321177" cy="703007"/>
          </a:xfrm>
          <a:prstGeom prst="curvedConnector3">
            <a:avLst>
              <a:gd name="adj1" fmla="val 50000"/>
            </a:avLst>
          </a:prstGeom>
          <a:ln w="31750" cap="rnd">
            <a:rou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546692-58CC-4106-A3C0-61BE64CB60B9}"/>
              </a:ext>
            </a:extLst>
          </p:cNvPr>
          <p:cNvCxnSpPr>
            <a:cxnSpLocks/>
          </p:cNvCxnSpPr>
          <p:nvPr/>
        </p:nvCxnSpPr>
        <p:spPr>
          <a:xfrm rot="5400000">
            <a:off x="5249759" y="2517275"/>
            <a:ext cx="1974683" cy="1960566"/>
          </a:xfrm>
          <a:prstGeom prst="curvedConnector3">
            <a:avLst>
              <a:gd name="adj1" fmla="val 50000"/>
            </a:avLst>
          </a:prstGeom>
          <a:ln w="31750" cap="rnd">
            <a:rou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79636-9E3F-4A39-83CB-2AB16326050E}"/>
              </a:ext>
            </a:extLst>
          </p:cNvPr>
          <p:cNvCxnSpPr>
            <a:cxnSpLocks/>
          </p:cNvCxnSpPr>
          <p:nvPr/>
        </p:nvCxnSpPr>
        <p:spPr>
          <a:xfrm rot="5400000">
            <a:off x="6834540" y="3668810"/>
            <a:ext cx="2464457" cy="322578"/>
          </a:xfrm>
          <a:prstGeom prst="curvedConnector3">
            <a:avLst>
              <a:gd name="adj1" fmla="val 50000"/>
            </a:avLst>
          </a:prstGeom>
          <a:ln w="31750" cap="rnd">
            <a:rou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66209F-4B5D-419D-9C0E-75FBFF7B86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97928" y="2693843"/>
            <a:ext cx="951021" cy="598957"/>
          </a:xfrm>
          <a:prstGeom prst="curvedConnector3">
            <a:avLst>
              <a:gd name="adj1" fmla="val 50000"/>
            </a:avLst>
          </a:prstGeom>
          <a:ln w="31750" cap="rnd">
            <a:rou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857" y="2738398"/>
            <a:ext cx="7622284" cy="5800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Преимущество нашей модели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4396501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92575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535" y="5026941"/>
            <a:ext cx="2640803" cy="5580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</a:t>
            </a:r>
            <a:r>
              <a:rPr lang="ru-RU" b="1" dirty="0"/>
              <a:t>пределение сигарет в руках курильщиков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5184578"/>
            <a:ext cx="2640803" cy="5543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Определение пола 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9" y="5187552"/>
            <a:ext cx="2640803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Определение поз</a:t>
            </a:r>
            <a:br>
              <a:rPr lang="ru-RU" b="1" dirty="0"/>
            </a:br>
            <a:r>
              <a:rPr lang="ru-RU" b="1"/>
              <a:t>(опционально)</a:t>
            </a:r>
            <a:endParaRPr lang="ru-RU" b="1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6" y="5084877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Скорость определения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04B3A9C-EF9A-4318-BD2E-641DF96F4CC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>
          <a:xfrm>
            <a:off x="7114648" y="4138293"/>
            <a:ext cx="603504" cy="603504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CCDB4C3E-1663-4141-80DB-CCE351017C9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1405184" y="4138293"/>
            <a:ext cx="603504" cy="603504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2D1DBD8-F1F8-47F8-BA8E-35854D9AB45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xfrm>
            <a:off x="9968972" y="4081263"/>
            <a:ext cx="603504" cy="603504"/>
          </a:xfrm>
        </p:spPr>
      </p:pic>
      <p:pic>
        <p:nvPicPr>
          <p:cNvPr id="50" name="Графический объект 15">
            <a:extLst>
              <a:ext uri="{FF2B5EF4-FFF2-40B4-BE49-F238E27FC236}">
                <a16:creationId xmlns:a16="http://schemas.microsoft.com/office/drawing/2014/main" id="{553FE421-CB34-4747-8122-48A240A25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2095" y="4142649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8653" y="2377440"/>
            <a:ext cx="4989629" cy="7917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Метрики</a:t>
            </a:r>
          </a:p>
        </p:txBody>
      </p:sp>
      <p:sp>
        <p:nvSpPr>
          <p:cNvPr id="7" name="Заголовок 18">
            <a:extLst>
              <a:ext uri="{FF2B5EF4-FFF2-40B4-BE49-F238E27FC236}">
                <a16:creationId xmlns:a16="http://schemas.microsoft.com/office/drawing/2014/main" id="{694F709F-37EF-49A7-B1E3-3B1606182042}"/>
              </a:ext>
            </a:extLst>
          </p:cNvPr>
          <p:cNvSpPr txBox="1">
            <a:spLocks/>
          </p:cNvSpPr>
          <p:nvPr/>
        </p:nvSpPr>
        <p:spPr>
          <a:xfrm>
            <a:off x="192312" y="2377440"/>
            <a:ext cx="8357328" cy="1833965"/>
          </a:xfrm>
          <a:prstGeom prst="rect">
            <a:avLst/>
          </a:prstGeom>
        </p:spPr>
        <p:txBody>
          <a:bodyPr rtlCol="0" anchor="b"/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</a:rPr>
              <a:t>1. </a:t>
            </a:r>
            <a:r>
              <a:rPr lang="en-US" sz="1800" dirty="0">
                <a:solidFill>
                  <a:schemeClr val="bg1"/>
                </a:solidFill>
              </a:rPr>
              <a:t>Precision – 0.662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2. Recall –0.783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3. min average precision 50 –0.746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4. min average precision 50-95 – 0.571 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9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857" y="2738398"/>
            <a:ext cx="7622284" cy="5800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b="1" dirty="0"/>
              <a:t>Roadmap</a:t>
            </a:r>
            <a:r>
              <a:rPr lang="ru-RU" b="1" dirty="0"/>
              <a:t> </a:t>
            </a:r>
            <a:r>
              <a:rPr lang="ru-RU" dirty="0"/>
              <a:t>улучшения продукта</a:t>
            </a:r>
            <a:endParaRPr lang="ru-RU" b="1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4396501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92575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9236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535" y="5026941"/>
            <a:ext cx="2640803" cy="5580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Расширение </a:t>
            </a:r>
            <a:r>
              <a:rPr lang="en-US" b="1" dirty="0"/>
              <a:t>dataset’a</a:t>
            </a:r>
            <a:endParaRPr lang="ru-RU" b="1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5184578"/>
            <a:ext cx="2640803" cy="55434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 err="1"/>
              <a:t>Дообучение</a:t>
            </a:r>
            <a:r>
              <a:rPr lang="ru-RU" b="1" dirty="0"/>
              <a:t> модели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9" y="5187552"/>
            <a:ext cx="2640803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Добавление распознавания поз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6" y="5084877"/>
            <a:ext cx="2640803" cy="57047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Повышение точности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04B3A9C-EF9A-4318-BD2E-641DF96F4CC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>
          <a:xfrm>
            <a:off x="7114648" y="4138293"/>
            <a:ext cx="603504" cy="603504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FA0F7B-87AF-4B91-9776-CC2C33CD77A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1405184" y="4094749"/>
            <a:ext cx="603504" cy="60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E2A59-0CCB-4B1D-ACA7-BF1F3E184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968" y="4072975"/>
            <a:ext cx="625402" cy="625402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3FE3D4-E152-4DE1-A4AB-DAF4FE58075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/>
          <a:stretch>
            <a:fillRect/>
          </a:stretch>
        </p:blipFill>
        <p:spPr>
          <a:xfrm>
            <a:off x="9965615" y="4098375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832" y="126124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Пример работы веб-приложения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E9E70-EB26-48C6-B8E2-1E9CA4D3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3" y="2742258"/>
            <a:ext cx="6348248" cy="3263941"/>
          </a:xfrm>
          <a:prstGeom prst="round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D5686710-64FE-4AE1-8772-06C80678FDD3}"/>
              </a:ext>
            </a:extLst>
          </p:cNvPr>
          <p:cNvSpPr/>
          <p:nvPr/>
        </p:nvSpPr>
        <p:spPr>
          <a:xfrm>
            <a:off x="7298870" y="3132785"/>
            <a:ext cx="816429" cy="2482886"/>
          </a:xfrm>
          <a:prstGeom prst="leftBrace">
            <a:avLst>
              <a:gd name="adj1" fmla="val 69333"/>
              <a:gd name="adj2" fmla="val 50000"/>
            </a:avLst>
          </a:prstGeom>
          <a:ln w="66675" cap="rnd">
            <a:solidFill>
              <a:schemeClr val="accent6">
                <a:lumMod val="60000"/>
                <a:lumOff val="4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16429 w 816429"/>
                      <a:gd name="connsiteY0" fmla="*/ 3263941 h 3263941"/>
                      <a:gd name="connsiteX1" fmla="*/ 408214 w 816429"/>
                      <a:gd name="connsiteY1" fmla="*/ 2697886 h 3263941"/>
                      <a:gd name="connsiteX2" fmla="*/ 408215 w 816429"/>
                      <a:gd name="connsiteY2" fmla="*/ 2198025 h 3263941"/>
                      <a:gd name="connsiteX3" fmla="*/ 0 w 816429"/>
                      <a:gd name="connsiteY3" fmla="*/ 1631970 h 3263941"/>
                      <a:gd name="connsiteX4" fmla="*/ 408215 w 816429"/>
                      <a:gd name="connsiteY4" fmla="*/ 1065915 h 3263941"/>
                      <a:gd name="connsiteX5" fmla="*/ 408215 w 816429"/>
                      <a:gd name="connsiteY5" fmla="*/ 566055 h 3263941"/>
                      <a:gd name="connsiteX6" fmla="*/ 816430 w 816429"/>
                      <a:gd name="connsiteY6" fmla="*/ 0 h 3263941"/>
                      <a:gd name="connsiteX7" fmla="*/ 816429 w 816429"/>
                      <a:gd name="connsiteY7" fmla="*/ 3263941 h 3263941"/>
                      <a:gd name="connsiteX0" fmla="*/ 816429 w 816429"/>
                      <a:gd name="connsiteY0" fmla="*/ 3263941 h 3263941"/>
                      <a:gd name="connsiteX1" fmla="*/ 408214 w 816429"/>
                      <a:gd name="connsiteY1" fmla="*/ 2697886 h 3263941"/>
                      <a:gd name="connsiteX2" fmla="*/ 408215 w 816429"/>
                      <a:gd name="connsiteY2" fmla="*/ 2198025 h 3263941"/>
                      <a:gd name="connsiteX3" fmla="*/ 0 w 816429"/>
                      <a:gd name="connsiteY3" fmla="*/ 1631970 h 3263941"/>
                      <a:gd name="connsiteX4" fmla="*/ 408215 w 816429"/>
                      <a:gd name="connsiteY4" fmla="*/ 1065915 h 3263941"/>
                      <a:gd name="connsiteX5" fmla="*/ 408215 w 816429"/>
                      <a:gd name="connsiteY5" fmla="*/ 566055 h 3263941"/>
                      <a:gd name="connsiteX6" fmla="*/ 816430 w 816429"/>
                      <a:gd name="connsiteY6" fmla="*/ 0 h 3263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429" h="3263941" stroke="0" extrusionOk="0">
                        <a:moveTo>
                          <a:pt x="816429" y="3263941"/>
                        </a:moveTo>
                        <a:cubicBezTo>
                          <a:pt x="559447" y="3244492"/>
                          <a:pt x="392125" y="3016548"/>
                          <a:pt x="408214" y="2697886"/>
                        </a:cubicBezTo>
                        <a:cubicBezTo>
                          <a:pt x="418381" y="2533406"/>
                          <a:pt x="382276" y="2365470"/>
                          <a:pt x="408215" y="2198025"/>
                        </a:cubicBezTo>
                        <a:cubicBezTo>
                          <a:pt x="394367" y="1898924"/>
                          <a:pt x="219067" y="1667254"/>
                          <a:pt x="0" y="1631970"/>
                        </a:cubicBezTo>
                        <a:cubicBezTo>
                          <a:pt x="219200" y="1628550"/>
                          <a:pt x="453627" y="1400237"/>
                          <a:pt x="408215" y="1065915"/>
                        </a:cubicBezTo>
                        <a:cubicBezTo>
                          <a:pt x="370832" y="869966"/>
                          <a:pt x="408351" y="665207"/>
                          <a:pt x="408215" y="566055"/>
                        </a:cubicBezTo>
                        <a:cubicBezTo>
                          <a:pt x="381825" y="249390"/>
                          <a:pt x="581906" y="8542"/>
                          <a:pt x="816430" y="0"/>
                        </a:cubicBezTo>
                        <a:cubicBezTo>
                          <a:pt x="810017" y="1026822"/>
                          <a:pt x="703728" y="2332584"/>
                          <a:pt x="816429" y="3263941"/>
                        </a:cubicBezTo>
                        <a:close/>
                      </a:path>
                      <a:path w="816429" h="3263941" fill="none" extrusionOk="0">
                        <a:moveTo>
                          <a:pt x="816429" y="3263941"/>
                        </a:moveTo>
                        <a:cubicBezTo>
                          <a:pt x="624496" y="3282706"/>
                          <a:pt x="455141" y="3021793"/>
                          <a:pt x="408214" y="2697886"/>
                        </a:cubicBezTo>
                        <a:cubicBezTo>
                          <a:pt x="382018" y="2527029"/>
                          <a:pt x="420679" y="2374838"/>
                          <a:pt x="408215" y="2198025"/>
                        </a:cubicBezTo>
                        <a:cubicBezTo>
                          <a:pt x="411171" y="1889801"/>
                          <a:pt x="227428" y="1652448"/>
                          <a:pt x="0" y="1631970"/>
                        </a:cubicBezTo>
                        <a:cubicBezTo>
                          <a:pt x="251731" y="1672449"/>
                          <a:pt x="424296" y="1398237"/>
                          <a:pt x="408215" y="1065915"/>
                        </a:cubicBezTo>
                        <a:cubicBezTo>
                          <a:pt x="438985" y="833050"/>
                          <a:pt x="439712" y="738731"/>
                          <a:pt x="408215" y="566055"/>
                        </a:cubicBezTo>
                        <a:cubicBezTo>
                          <a:pt x="405010" y="253957"/>
                          <a:pt x="554689" y="-25039"/>
                          <a:pt x="81643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8D0B10E-CD50-407D-9D54-7045C11E94D5}"/>
              </a:ext>
            </a:extLst>
          </p:cNvPr>
          <p:cNvSpPr/>
          <p:nvPr/>
        </p:nvSpPr>
        <p:spPr>
          <a:xfrm flipH="1">
            <a:off x="10183584" y="3132785"/>
            <a:ext cx="816429" cy="2482886"/>
          </a:xfrm>
          <a:prstGeom prst="leftBrace">
            <a:avLst>
              <a:gd name="adj1" fmla="val 69333"/>
              <a:gd name="adj2" fmla="val 50000"/>
            </a:avLst>
          </a:prstGeom>
          <a:ln w="66675" cap="rnd">
            <a:solidFill>
              <a:schemeClr val="accent6">
                <a:lumMod val="60000"/>
                <a:lumOff val="4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16429 w 816429"/>
                      <a:gd name="connsiteY0" fmla="*/ 3263941 h 3263941"/>
                      <a:gd name="connsiteX1" fmla="*/ 408214 w 816429"/>
                      <a:gd name="connsiteY1" fmla="*/ 2697886 h 3263941"/>
                      <a:gd name="connsiteX2" fmla="*/ 408215 w 816429"/>
                      <a:gd name="connsiteY2" fmla="*/ 2198025 h 3263941"/>
                      <a:gd name="connsiteX3" fmla="*/ 0 w 816429"/>
                      <a:gd name="connsiteY3" fmla="*/ 1631970 h 3263941"/>
                      <a:gd name="connsiteX4" fmla="*/ 408215 w 816429"/>
                      <a:gd name="connsiteY4" fmla="*/ 1065915 h 3263941"/>
                      <a:gd name="connsiteX5" fmla="*/ 408215 w 816429"/>
                      <a:gd name="connsiteY5" fmla="*/ 566055 h 3263941"/>
                      <a:gd name="connsiteX6" fmla="*/ 816430 w 816429"/>
                      <a:gd name="connsiteY6" fmla="*/ 0 h 3263941"/>
                      <a:gd name="connsiteX7" fmla="*/ 816429 w 816429"/>
                      <a:gd name="connsiteY7" fmla="*/ 3263941 h 3263941"/>
                      <a:gd name="connsiteX0" fmla="*/ 816429 w 816429"/>
                      <a:gd name="connsiteY0" fmla="*/ 3263941 h 3263941"/>
                      <a:gd name="connsiteX1" fmla="*/ 408214 w 816429"/>
                      <a:gd name="connsiteY1" fmla="*/ 2697886 h 3263941"/>
                      <a:gd name="connsiteX2" fmla="*/ 408215 w 816429"/>
                      <a:gd name="connsiteY2" fmla="*/ 2198025 h 3263941"/>
                      <a:gd name="connsiteX3" fmla="*/ 0 w 816429"/>
                      <a:gd name="connsiteY3" fmla="*/ 1631970 h 3263941"/>
                      <a:gd name="connsiteX4" fmla="*/ 408215 w 816429"/>
                      <a:gd name="connsiteY4" fmla="*/ 1065915 h 3263941"/>
                      <a:gd name="connsiteX5" fmla="*/ 408215 w 816429"/>
                      <a:gd name="connsiteY5" fmla="*/ 566055 h 3263941"/>
                      <a:gd name="connsiteX6" fmla="*/ 816430 w 816429"/>
                      <a:gd name="connsiteY6" fmla="*/ 0 h 3263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429" h="3263941" stroke="0" extrusionOk="0">
                        <a:moveTo>
                          <a:pt x="816429" y="3263941"/>
                        </a:moveTo>
                        <a:cubicBezTo>
                          <a:pt x="559447" y="3244492"/>
                          <a:pt x="392125" y="3016548"/>
                          <a:pt x="408214" y="2697886"/>
                        </a:cubicBezTo>
                        <a:cubicBezTo>
                          <a:pt x="418381" y="2533406"/>
                          <a:pt x="382276" y="2365470"/>
                          <a:pt x="408215" y="2198025"/>
                        </a:cubicBezTo>
                        <a:cubicBezTo>
                          <a:pt x="394367" y="1898924"/>
                          <a:pt x="219067" y="1667254"/>
                          <a:pt x="0" y="1631970"/>
                        </a:cubicBezTo>
                        <a:cubicBezTo>
                          <a:pt x="219200" y="1628550"/>
                          <a:pt x="453627" y="1400237"/>
                          <a:pt x="408215" y="1065915"/>
                        </a:cubicBezTo>
                        <a:cubicBezTo>
                          <a:pt x="370832" y="869966"/>
                          <a:pt x="408351" y="665207"/>
                          <a:pt x="408215" y="566055"/>
                        </a:cubicBezTo>
                        <a:cubicBezTo>
                          <a:pt x="381825" y="249390"/>
                          <a:pt x="581906" y="8542"/>
                          <a:pt x="816430" y="0"/>
                        </a:cubicBezTo>
                        <a:cubicBezTo>
                          <a:pt x="810017" y="1026822"/>
                          <a:pt x="703728" y="2332584"/>
                          <a:pt x="816429" y="3263941"/>
                        </a:cubicBezTo>
                        <a:close/>
                      </a:path>
                      <a:path w="816429" h="3263941" fill="none" extrusionOk="0">
                        <a:moveTo>
                          <a:pt x="816429" y="3263941"/>
                        </a:moveTo>
                        <a:cubicBezTo>
                          <a:pt x="624496" y="3282706"/>
                          <a:pt x="455141" y="3021793"/>
                          <a:pt x="408214" y="2697886"/>
                        </a:cubicBezTo>
                        <a:cubicBezTo>
                          <a:pt x="382018" y="2527029"/>
                          <a:pt x="420679" y="2374838"/>
                          <a:pt x="408215" y="2198025"/>
                        </a:cubicBezTo>
                        <a:cubicBezTo>
                          <a:pt x="411171" y="1889801"/>
                          <a:pt x="227428" y="1652448"/>
                          <a:pt x="0" y="1631970"/>
                        </a:cubicBezTo>
                        <a:cubicBezTo>
                          <a:pt x="251731" y="1672449"/>
                          <a:pt x="424296" y="1398237"/>
                          <a:pt x="408215" y="1065915"/>
                        </a:cubicBezTo>
                        <a:cubicBezTo>
                          <a:pt x="438985" y="833050"/>
                          <a:pt x="439712" y="738731"/>
                          <a:pt x="408215" y="566055"/>
                        </a:cubicBezTo>
                        <a:cubicBezTo>
                          <a:pt x="405010" y="253957"/>
                          <a:pt x="554689" y="-25039"/>
                          <a:pt x="81643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6FD38-D69E-4AFA-B8ED-5164FB3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026" y="3339812"/>
            <a:ext cx="2068831" cy="2068831"/>
          </a:xfrm>
          <a:prstGeom prst="roundRect">
            <a:avLst>
              <a:gd name="adj" fmla="val 8445"/>
            </a:avLst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54A086-53C2-4051-838F-68ACB47856BB}"/>
              </a:ext>
            </a:extLst>
          </p:cNvPr>
          <p:cNvSpPr/>
          <p:nvPr/>
        </p:nvSpPr>
        <p:spPr>
          <a:xfrm>
            <a:off x="2806472" y="2207671"/>
            <a:ext cx="8437330" cy="23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7FA47E-43EE-4619-A315-AEA7649ACB5D}"/>
              </a:ext>
            </a:extLst>
          </p:cNvPr>
          <p:cNvSpPr/>
          <p:nvPr/>
        </p:nvSpPr>
        <p:spPr>
          <a:xfrm>
            <a:off x="3360534" y="1988421"/>
            <a:ext cx="2880000" cy="28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Заголовок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145" y="-8279"/>
            <a:ext cx="2696841" cy="2115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Наша</a:t>
            </a:r>
            <a:br>
              <a:rPr lang="ru-RU" dirty="0"/>
            </a:br>
            <a:r>
              <a:rPr lang="ru-RU" dirty="0"/>
              <a:t>Команда</a:t>
            </a:r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7760" y="4948010"/>
            <a:ext cx="2085792" cy="27465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Михаил Новиков</a:t>
            </a: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97898" y="5746963"/>
            <a:ext cx="188551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Bahnschrift Light" panose="020B0502040204020203" pitchFamily="34" charset="0"/>
              </a:rPr>
              <a:t>+7 (906) 094-15-12</a:t>
            </a:r>
            <a:br>
              <a:rPr lang="ru-RU" dirty="0">
                <a:latin typeface="Bahnschrift Light" panose="020B0502040204020203" pitchFamily="34" charset="0"/>
              </a:rPr>
            </a:br>
            <a:r>
              <a:rPr lang="en-US" dirty="0" err="1">
                <a:latin typeface="Bahnschrift Light" panose="020B0502040204020203" pitchFamily="34" charset="0"/>
              </a:rPr>
              <a:t>tg</a:t>
            </a:r>
            <a:r>
              <a:rPr lang="en-US" dirty="0">
                <a:latin typeface="Bahnschrift Light" panose="020B0502040204020203" pitchFamily="34" charset="0"/>
              </a:rPr>
              <a:t>: @mihail_nov1kov</a:t>
            </a:r>
            <a:endParaRPr lang="ru-RU" dirty="0">
              <a:latin typeface="Bahnschrift Light" panose="020B0502040204020203" pitchFamily="34" charset="0"/>
            </a:endParaRPr>
          </a:p>
        </p:txBody>
      </p:sp>
      <p:sp>
        <p:nvSpPr>
          <p:cNvPr id="132" name="Текст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699" y="4948010"/>
            <a:ext cx="2085792" cy="3651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Рома ДИК</a:t>
            </a:r>
          </a:p>
        </p:txBody>
      </p:sp>
      <p:sp>
        <p:nvSpPr>
          <p:cNvPr id="133" name="Текст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1837" y="5746963"/>
            <a:ext cx="188551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Bahnschrift Light" panose="020B0502040204020203" pitchFamily="34" charset="0"/>
              </a:rPr>
              <a:t>+7 (903) 105-09-23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 err="1">
                <a:latin typeface="Bahnschrift Light" panose="020B0502040204020203" pitchFamily="34" charset="0"/>
              </a:rPr>
              <a:t>tg</a:t>
            </a:r>
            <a:r>
              <a:rPr lang="en-US" dirty="0">
                <a:latin typeface="Bahnschrift Light" panose="020B0502040204020203" pitchFamily="34" charset="0"/>
              </a:rPr>
              <a:t>: @portalshik</a:t>
            </a:r>
            <a:endParaRPr lang="ru-RU" dirty="0">
              <a:latin typeface="Bahnschrift Light" panose="020B0502040204020203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B80191-075A-4788-825A-474936866B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3595259" y="2223725"/>
            <a:ext cx="2410551" cy="241055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88B07F6-A838-4146-87FA-5750327509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2460" b="12460"/>
          <a:stretch>
            <a:fillRect/>
          </a:stretch>
        </p:blipFill>
        <p:spPr>
          <a:xfrm>
            <a:off x="7029320" y="2172396"/>
            <a:ext cx="2410551" cy="2410549"/>
          </a:xfr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8A8B2BD-BEA6-4603-A976-02B8C701D6D9}"/>
              </a:ext>
            </a:extLst>
          </p:cNvPr>
          <p:cNvSpPr/>
          <p:nvPr/>
        </p:nvSpPr>
        <p:spPr>
          <a:xfrm>
            <a:off x="6794596" y="1937671"/>
            <a:ext cx="2880000" cy="2880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88">
            <a:extLst>
              <a:ext uri="{FF2B5EF4-FFF2-40B4-BE49-F238E27FC236}">
                <a16:creationId xmlns:a16="http://schemas.microsoft.com/office/drawing/2014/main" id="{7A6A3C94-7FAF-4D6F-B732-97F17FC45A93}"/>
              </a:ext>
            </a:extLst>
          </p:cNvPr>
          <p:cNvSpPr txBox="1">
            <a:spLocks/>
          </p:cNvSpPr>
          <p:nvPr/>
        </p:nvSpPr>
        <p:spPr>
          <a:xfrm>
            <a:off x="3897898" y="5302249"/>
            <a:ext cx="1885516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Bahnschrift Light" panose="020B0502040204020203" pitchFamily="34" charset="0"/>
              </a:rPr>
              <a:t>YOLO, Roboflow, python, front-end</a:t>
            </a:r>
          </a:p>
        </p:txBody>
      </p:sp>
      <p:sp>
        <p:nvSpPr>
          <p:cNvPr id="13" name="Текст 88">
            <a:extLst>
              <a:ext uri="{FF2B5EF4-FFF2-40B4-BE49-F238E27FC236}">
                <a16:creationId xmlns:a16="http://schemas.microsoft.com/office/drawing/2014/main" id="{159E2519-3186-46BA-9CCA-3AE07B560CE5}"/>
              </a:ext>
            </a:extLst>
          </p:cNvPr>
          <p:cNvSpPr txBox="1">
            <a:spLocks/>
          </p:cNvSpPr>
          <p:nvPr/>
        </p:nvSpPr>
        <p:spPr>
          <a:xfrm>
            <a:off x="7291837" y="5302249"/>
            <a:ext cx="1885516" cy="365125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Bahnschrift Light" panose="020B0502040204020203" pitchFamily="34" charset="0"/>
              </a:rPr>
              <a:t>YOLO, Roboflow, python, back-end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CD7A2A-3360-455C-91DB-78DE8795D87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7721" y="4310742"/>
            <a:ext cx="1053086" cy="637267"/>
          </a:xfrm>
          <a:prstGeom prst="curvedConnector3">
            <a:avLst>
              <a:gd name="adj1" fmla="val 50000"/>
            </a:avLst>
          </a:prstGeom>
          <a:ln w="19050" cap="rnd">
            <a:solidFill>
              <a:srgbClr val="3C6CB7"/>
            </a:solidFill>
            <a:round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19413-0873-492C-BC7F-DA49F36CD044}"/>
              </a:ext>
            </a:extLst>
          </p:cNvPr>
          <p:cNvCxnSpPr>
            <a:cxnSpLocks/>
          </p:cNvCxnSpPr>
          <p:nvPr/>
        </p:nvCxnSpPr>
        <p:spPr>
          <a:xfrm flipV="1">
            <a:off x="9277491" y="1724628"/>
            <a:ext cx="804058" cy="447768"/>
          </a:xfrm>
          <a:prstGeom prst="curvedConnector3">
            <a:avLst>
              <a:gd name="adj1" fmla="val 50000"/>
            </a:avLst>
          </a:prstGeom>
          <a:ln w="19050" cap="rnd">
            <a:solidFill>
              <a:srgbClr val="3C6CB7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9AD93D5-05E2-42E7-BE22-8BEB08054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484" y="198402"/>
            <a:ext cx="1831234" cy="2115505"/>
          </a:xfrm>
          <a:prstGeom prst="round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4AFE5DB-41CD-4516-8405-609F7F05C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1" y="4489974"/>
            <a:ext cx="1813053" cy="211550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269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Bahnschrift Light</vt:lpstr>
      <vt:lpstr>Calibri</vt:lpstr>
      <vt:lpstr>Calibri Light</vt:lpstr>
      <vt:lpstr>Century Gothic</vt:lpstr>
      <vt:lpstr>Courier New</vt:lpstr>
      <vt:lpstr>Daytona Pro Light</vt:lpstr>
      <vt:lpstr>Тема Office</vt:lpstr>
      <vt:lpstr>ИИ для детекции курящих людей на станциях рдж</vt:lpstr>
      <vt:lpstr>Для чего?</vt:lpstr>
      <vt:lpstr>Задача</vt:lpstr>
      <vt:lpstr>Технологии, которые мы использовали</vt:lpstr>
      <vt:lpstr>Преимущество нашей модели</vt:lpstr>
      <vt:lpstr>Метрики</vt:lpstr>
      <vt:lpstr>Roadmap улучшения продукта</vt:lpstr>
      <vt:lpstr>Пример работы веб-приложения</vt:lpstr>
      <vt:lpstr>Наша 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2024-04-21T08:38:18Z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